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83" r:id="rId10"/>
    <p:sldId id="284" r:id="rId11"/>
    <p:sldId id="267" r:id="rId12"/>
  </p:sldIdLst>
  <p:sldSz cx="9144000" cy="5143500" type="screen16x9"/>
  <p:notesSz cx="6858000" cy="9144000"/>
  <p:embeddedFontLst>
    <p:embeddedFont>
      <p:font typeface="Source Code Pro Black" panose="020B0709030403020204" pitchFamily="49" charset="0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>
      <p:cViewPr varScale="1">
        <p:scale>
          <a:sx n="137" d="100"/>
          <a:sy n="137" d="100"/>
        </p:scale>
        <p:origin x="82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g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b5bb379d16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b5bb379d16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81669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b5bb379d16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b5bb379d16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b5bb379d1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b5bb379d1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5bb379d1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b5bb379d1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b5bb379d16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b5bb379d16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b5bb379d1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b5bb379d1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5f4dfef23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5f4dfef23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5f4dfef2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5f4dfef2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b250d2c79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b250d2c79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b5bb379d16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b5bb379d16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190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twitter.com/avallecam" TargetMode="External"/><Relationship Id="rId4" Type="http://schemas.openxmlformats.org/officeDocument/2006/relationships/hyperlink" Target="https://swcarpentry.github.io/r-novice-gapminder-es/08-plot-ggplot2/index.html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vallecam.github.io/workshop_ggplot2/presentation_ggplot2.html#5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012982"/>
            <a:ext cx="8520600" cy="22754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dirty="0"/>
              <a:t>Creando gráficas </a:t>
            </a:r>
            <a:endParaRPr sz="3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dirty="0"/>
              <a:t>con calidad para publicación </a:t>
            </a:r>
            <a:endParaRPr sz="3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 dirty="0"/>
              <a:t>con ggplot2</a:t>
            </a:r>
            <a:endParaRPr sz="3600"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86612" y="220382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s" dirty="0"/>
              <a:t>Curso Introductorio de R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s" dirty="0"/>
              <a:t>aplicado a la Vigilancia en Salud Pública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s" dirty="0"/>
              <a:t>2021</a:t>
            </a:r>
            <a:endParaRPr dirty="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1900" y="2411400"/>
            <a:ext cx="2732100" cy="27321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86612" y="4236325"/>
            <a:ext cx="5671388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 dirty="0">
                <a:solidFill>
                  <a:srgbClr val="595959"/>
                </a:solidFill>
              </a:rPr>
              <a:t>📌 basado en: </a:t>
            </a:r>
            <a:r>
              <a:rPr lang="es" sz="1800" b="1" u="sng" dirty="0">
                <a:solidFill>
                  <a:schemeClr val="hlink"/>
                </a:solidFill>
                <a:hlinkClick r:id="rId4"/>
              </a:rPr>
              <a:t>Software Carpentry #08</a:t>
            </a:r>
            <a:endParaRPr sz="1800" b="1" dirty="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 dirty="0">
                <a:solidFill>
                  <a:srgbClr val="595959"/>
                </a:solidFill>
              </a:rPr>
              <a:t>Elaborado por: Andree Valle Campos</a:t>
            </a:r>
            <a:endParaRPr sz="1800" b="1" dirty="0">
              <a:solidFill>
                <a:srgbClr val="595959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7288400" y="4789500"/>
            <a:ext cx="13017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b="1" dirty="0">
                <a:solidFill>
                  <a:srgbClr val="595959"/>
                </a:solidFill>
              </a:rPr>
              <a:t>📢</a:t>
            </a:r>
            <a:r>
              <a:rPr lang="es" sz="1100" dirty="0">
                <a:solidFill>
                  <a:srgbClr val="595959"/>
                </a:solidFill>
              </a:rPr>
              <a:t> </a:t>
            </a:r>
            <a:r>
              <a:rPr lang="es" sz="1100" u="sng" dirty="0">
                <a:solidFill>
                  <a:srgbClr val="0097A7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@avallecam</a:t>
            </a:r>
            <a:endParaRPr sz="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/>
          <a:p>
            <a:endParaRPr/>
          </a:p>
        </p:txBody>
      </p:sp>
      <p:sp>
        <p:nvSpPr>
          <p:cNvPr id="272" name="Google Shape;272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/>
          </a:p>
        </p:txBody>
      </p:sp>
      <p:pic>
        <p:nvPicPr>
          <p:cNvPr id="273" name="Google Shape;27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571" y="1"/>
            <a:ext cx="7872860" cy="5143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49134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3048" y="0"/>
            <a:ext cx="53209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/>
          <p:nvPr/>
        </p:nvSpPr>
        <p:spPr>
          <a:xfrm>
            <a:off x="311700" y="2150850"/>
            <a:ext cx="4260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000000"/>
                </a:solidFill>
              </a:rPr>
              <a:t>¡Gracias!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Resultado esperado del curso :)</a:t>
            </a:r>
            <a:endParaRPr b="1"/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3">
            <a:alphaModFix/>
          </a:blip>
          <a:srcRect t="11833" b="11178"/>
          <a:stretch/>
        </p:blipFill>
        <p:spPr>
          <a:xfrm>
            <a:off x="1277650" y="1066025"/>
            <a:ext cx="6953073" cy="3960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Contenido</a:t>
            </a:r>
            <a:endParaRPr b="1"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¿Cómo puedo crear </a:t>
            </a:r>
            <a:r>
              <a:rPr lang="es" b="1"/>
              <a:t>gráficos con calidad para publicación</a:t>
            </a:r>
            <a:r>
              <a:rPr lang="es"/>
              <a:t> en R?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¿Cómo pensar en cada gráfico como </a:t>
            </a:r>
            <a:r>
              <a:rPr lang="es" b="1"/>
              <a:t>capas de … </a:t>
            </a:r>
            <a:r>
              <a:rPr lang="es"/>
              <a:t>? </a:t>
            </a:r>
            <a:endParaRPr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sz="1800" b="1"/>
              <a:t>estética, </a:t>
            </a:r>
            <a:endParaRPr sz="1800" b="1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sz="1800" b="1"/>
              <a:t>geometría, </a:t>
            </a:r>
            <a:endParaRPr sz="1800" b="1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sz="1800" b="1"/>
              <a:t>estadísticas, </a:t>
            </a:r>
            <a:endParaRPr sz="1800" b="1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sz="1800" b="1"/>
              <a:t>transformaciones de escala, y </a:t>
            </a:r>
            <a:endParaRPr sz="1800" b="1"/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 sz="1800" b="1"/>
              <a:t>agrupamiento.</a:t>
            </a:r>
            <a:endParaRPr sz="1800"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¿Qué es ggplot2?</a:t>
            </a:r>
            <a:endParaRPr b="1"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031200" cy="38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Paquete de R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Estructurado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b="1" u="sng"/>
              <a:t>Gramática de Gráficos</a:t>
            </a:r>
            <a:endParaRPr b="1" u="sng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Cualquier gráfico puede basarse en la combinación de…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datos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coordenadas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geometrías (</a:t>
            </a:r>
            <a:r>
              <a:rPr lang="es" i="1"/>
              <a:t>geoms</a:t>
            </a:r>
            <a:r>
              <a:rPr lang="es"/>
              <a:t>)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3057" y="0"/>
            <a:ext cx="5573484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15803"/>
          <a:stretch/>
        </p:blipFill>
        <p:spPr>
          <a:xfrm>
            <a:off x="586125" y="0"/>
            <a:ext cx="7971751" cy="433077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83100" y="64025"/>
            <a:ext cx="209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Plantilla</a:t>
            </a:r>
            <a:endParaRPr b="1"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134" y="0"/>
            <a:ext cx="7971731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77149"/>
            <a:ext cx="9144000" cy="3567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018252"/>
            <a:ext cx="9143999" cy="1564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l="6802" r="11930" b="15803"/>
          <a:stretch/>
        </p:blipFill>
        <p:spPr>
          <a:xfrm>
            <a:off x="6506100" y="140225"/>
            <a:ext cx="2504249" cy="16741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/>
          <p:nvPr/>
        </p:nvSpPr>
        <p:spPr>
          <a:xfrm>
            <a:off x="2297475" y="1045350"/>
            <a:ext cx="1642800" cy="17346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/>
          <p:nvPr/>
        </p:nvSpPr>
        <p:spPr>
          <a:xfrm>
            <a:off x="5100425" y="2653600"/>
            <a:ext cx="3859800" cy="19152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7"/>
          <p:cNvSpPr/>
          <p:nvPr/>
        </p:nvSpPr>
        <p:spPr>
          <a:xfrm>
            <a:off x="379075" y="2758075"/>
            <a:ext cx="3009600" cy="17346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1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10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18252"/>
            <a:ext cx="9143999" cy="156419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2419750" y="1402650"/>
            <a:ext cx="1952700" cy="6156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FF0000"/>
                </a:solidFill>
              </a:rPr>
              <a:t>1. DATOS</a:t>
            </a:r>
            <a:endParaRPr sz="2800" b="1">
              <a:solidFill>
                <a:srgbClr val="FF0000"/>
              </a:solidFill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5225750" y="3582450"/>
            <a:ext cx="3849300" cy="6156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FF0000"/>
                </a:solidFill>
              </a:rPr>
              <a:t>2. COORDENADAS</a:t>
            </a:r>
            <a:endParaRPr sz="2800" b="1">
              <a:solidFill>
                <a:srgbClr val="FF0000"/>
              </a:solidFill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231775" y="3582450"/>
            <a:ext cx="3225900" cy="6156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FF0000"/>
                </a:solidFill>
              </a:rPr>
              <a:t>3. GEOMETRÍA</a:t>
            </a:r>
            <a:endParaRPr sz="2800" b="1">
              <a:solidFill>
                <a:srgbClr val="FF0000"/>
              </a:solidFill>
            </a:endParaRPr>
          </a:p>
        </p:txBody>
      </p:sp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83100" y="64025"/>
            <a:ext cx="2099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Plantilla</a:t>
            </a:r>
            <a:endParaRPr b="1"/>
          </a:p>
        </p:txBody>
      </p:sp>
      <p:sp>
        <p:nvSpPr>
          <p:cNvPr id="102" name="Google Shape;102;p18"/>
          <p:cNvSpPr txBox="1"/>
          <p:nvPr/>
        </p:nvSpPr>
        <p:spPr>
          <a:xfrm>
            <a:off x="5225750" y="3588450"/>
            <a:ext cx="3849300" cy="615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Char char="+"/>
            </a:pPr>
            <a:r>
              <a:rPr lang="es" sz="2800" b="1">
                <a:solidFill>
                  <a:srgbClr val="FF0000"/>
                </a:solidFill>
              </a:rPr>
              <a:t>COLORES</a:t>
            </a:r>
            <a:endParaRPr sz="2800" b="1">
              <a:solidFill>
                <a:srgbClr val="FF0000"/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5225750" y="3582450"/>
            <a:ext cx="3849300" cy="615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06400" algn="ctr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Char char="+"/>
            </a:pPr>
            <a:r>
              <a:rPr lang="es" sz="2800" b="1">
                <a:solidFill>
                  <a:srgbClr val="FF0000"/>
                </a:solidFill>
              </a:rPr>
              <a:t>GRUPOS</a:t>
            </a:r>
            <a:endParaRPr sz="2800" b="1">
              <a:solidFill>
                <a:srgbClr val="FF0000"/>
              </a:solidFill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5225750" y="3582450"/>
            <a:ext cx="3849300" cy="615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FF0000"/>
                </a:solidFill>
              </a:rPr>
              <a:t>“MAPEOS”</a:t>
            </a:r>
            <a:endParaRPr sz="2800" b="1">
              <a:solidFill>
                <a:srgbClr val="FF0000"/>
              </a:solidFill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5225750" y="4210050"/>
            <a:ext cx="3849300" cy="615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FF0000"/>
                </a:solidFill>
              </a:rPr>
              <a:t>DENTO DE </a:t>
            </a:r>
            <a:r>
              <a:rPr lang="es" sz="2800">
                <a:solidFill>
                  <a:srgbClr val="FF0000"/>
                </a:solidFill>
                <a:latin typeface="Source Code Pro Black"/>
                <a:ea typeface="Source Code Pro Black"/>
                <a:cs typeface="Source Code Pro Black"/>
                <a:sym typeface="Source Code Pro Black"/>
              </a:rPr>
              <a:t>aes()</a:t>
            </a:r>
            <a:endParaRPr sz="2800">
              <a:solidFill>
                <a:srgbClr val="FF0000"/>
              </a:solidFill>
              <a:latin typeface="Source Code Pro Black"/>
              <a:ea typeface="Source Code Pro Black"/>
              <a:cs typeface="Source Code Pro Black"/>
              <a:sym typeface="Source Code Pro Black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5225750" y="4210050"/>
            <a:ext cx="3849300" cy="61560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b="1">
                <a:solidFill>
                  <a:srgbClr val="FF0000"/>
                </a:solidFill>
              </a:rPr>
              <a:t>“ESTÉTICA”</a:t>
            </a:r>
            <a:endParaRPr sz="2800">
              <a:solidFill>
                <a:srgbClr val="FF0000"/>
              </a:solidFill>
              <a:latin typeface="Source Code Pro Black"/>
              <a:ea typeface="Source Code Pro Black"/>
              <a:cs typeface="Source Code Pro Black"/>
              <a:sym typeface="Source Code Pro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La Base de todo Gráfico, En Acción!</a:t>
            </a:r>
            <a:endParaRPr sz="2800" b="1"/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800">
                <a:solidFill>
                  <a:schemeClr val="dk1"/>
                </a:solidFill>
              </a:rPr>
              <a:t>1. Declara la </a:t>
            </a:r>
            <a:r>
              <a:rPr lang="es" sz="2800" u="sng">
                <a:solidFill>
                  <a:schemeClr val="dk1"/>
                </a:solidFill>
              </a:rPr>
              <a:t>Data</a:t>
            </a:r>
            <a:endParaRPr sz="2800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800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800">
                <a:solidFill>
                  <a:schemeClr val="dk1"/>
                </a:solidFill>
              </a:rPr>
              <a:t>2. Identifica </a:t>
            </a:r>
            <a:r>
              <a:rPr lang="es" sz="2800" u="sng">
                <a:solidFill>
                  <a:schemeClr val="dk1"/>
                </a:solidFill>
              </a:rPr>
              <a:t>Mapeos</a:t>
            </a:r>
            <a:r>
              <a:rPr lang="es" sz="2800">
                <a:solidFill>
                  <a:schemeClr val="dk1"/>
                </a:solidFill>
              </a:rPr>
              <a:t> (Coordenadas, Colores, ...)</a:t>
            </a:r>
            <a:endParaRPr sz="2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8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800">
                <a:solidFill>
                  <a:schemeClr val="dk1"/>
                </a:solidFill>
              </a:rPr>
              <a:t>3. Elige </a:t>
            </a:r>
            <a:r>
              <a:rPr lang="es" sz="2800" u="sng">
                <a:solidFill>
                  <a:schemeClr val="dk1"/>
                </a:solidFill>
              </a:rPr>
              <a:t>Geometrías</a:t>
            </a:r>
            <a:r>
              <a:rPr lang="es" sz="2800">
                <a:solidFill>
                  <a:schemeClr val="dk1"/>
                </a:solidFill>
              </a:rPr>
              <a:t> (a visualizar)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2" name="Google Shape;142;p2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76" y="0"/>
            <a:ext cx="909364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0000"/>
          </a:bodyPr>
          <a:lstStyle/>
          <a:p>
            <a:endParaRPr/>
          </a:p>
        </p:txBody>
      </p:sp>
      <p:sp>
        <p:nvSpPr>
          <p:cNvPr id="265" name="Google Shape;265;p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/>
          </a:p>
        </p:txBody>
      </p:sp>
      <p:pic>
        <p:nvPicPr>
          <p:cNvPr id="266" name="Google Shape;26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8102" y="0"/>
            <a:ext cx="7407795" cy="51434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5580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164</Words>
  <Application>Microsoft Macintosh PowerPoint</Application>
  <PresentationFormat>Presentación en pantalla (16:9)</PresentationFormat>
  <Paragraphs>44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Arial</vt:lpstr>
      <vt:lpstr>Source Code Pro Black</vt:lpstr>
      <vt:lpstr>Simple Light</vt:lpstr>
      <vt:lpstr>Creando gráficas  con calidad para publicación  con ggplot2</vt:lpstr>
      <vt:lpstr>Resultado esperado del curso :)</vt:lpstr>
      <vt:lpstr>Contenido</vt:lpstr>
      <vt:lpstr>¿Qué es ggplot2?</vt:lpstr>
      <vt:lpstr>Plantilla</vt:lpstr>
      <vt:lpstr>Plantilla</vt:lpstr>
      <vt:lpstr>La Base de todo Gráfico, En Acción!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Creando gráficas  con calidad para publicación  con ggplot2</dc:title>
  <cp:lastModifiedBy>Gabriela SC</cp:lastModifiedBy>
  <cp:revision>8</cp:revision>
  <dcterms:modified xsi:type="dcterms:W3CDTF">2021-03-08T23:03:30Z</dcterms:modified>
</cp:coreProperties>
</file>